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alibri Light" panose="020F0302020204030204" pitchFamily="34" charset="0"/>
      <p:regular r:id="rId14"/>
      <p:italic r:id="rId15"/>
    </p:embeddedFont>
    <p:embeddedFont>
      <p:font typeface="Milwich" panose="04000500000000000000" pitchFamily="82"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5024"/>
    <a:srgbClr val="6560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45761" autoAdjust="0"/>
  </p:normalViewPr>
  <p:slideViewPr>
    <p:cSldViewPr snapToGrid="0">
      <p:cViewPr varScale="1">
        <p:scale>
          <a:sx n="36" d="100"/>
          <a:sy n="36" d="100"/>
        </p:scale>
        <p:origin x="494" y="34"/>
      </p:cViewPr>
      <p:guideLst/>
    </p:cSldViewPr>
  </p:slideViewPr>
  <p:notesTextViewPr>
    <p:cViewPr>
      <p:scale>
        <a:sx n="1" d="1"/>
        <a:sy n="1" d="1"/>
      </p:scale>
      <p:origin x="0" y="0"/>
    </p:cViewPr>
  </p:notesTextViewPr>
  <p:notesViewPr>
    <p:cSldViewPr snapToGrid="0">
      <p:cViewPr varScale="1">
        <p:scale>
          <a:sx n="63" d="100"/>
          <a:sy n="63" d="100"/>
        </p:scale>
        <p:origin x="1032"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7137C0-0263-42C7-90DE-32D270EF3559}"/>
              </a:ext>
            </a:extLst>
          </p:cNvPr>
          <p:cNvSpPr>
            <a:spLocks noGrp="1"/>
          </p:cNvSpPr>
          <p:nvPr>
            <p:ph type="hdr" sz="quarter"/>
          </p:nvPr>
        </p:nvSpPr>
        <p:spPr>
          <a:xfrm>
            <a:off x="0" y="0"/>
            <a:ext cx="2971800" cy="768096"/>
          </a:xfrm>
          <a:prstGeom prst="rect">
            <a:avLst/>
          </a:prstGeom>
        </p:spPr>
        <p:txBody>
          <a:bodyPr vert="horz" lIns="91440" tIns="45720" rIns="91440" bIns="45720" rtlCol="0"/>
          <a:lstStyle>
            <a:lvl1pPr algn="l">
              <a:defRPr sz="1200"/>
            </a:lvl1pPr>
          </a:lstStyle>
          <a:p>
            <a:r>
              <a:rPr lang="en-US" sz="2000" dirty="0">
                <a:latin typeface="Milwich" panose="04000500000000000000" pitchFamily="82" charset="0"/>
              </a:rPr>
              <a:t>How Lovely is Your Tabernacle!</a:t>
            </a:r>
          </a:p>
          <a:p>
            <a:r>
              <a:rPr lang="en-US" dirty="0"/>
              <a:t>(Psalm 84)</a:t>
            </a:r>
          </a:p>
        </p:txBody>
      </p:sp>
      <p:sp>
        <p:nvSpPr>
          <p:cNvPr id="3" name="Date Placeholder 2">
            <a:extLst>
              <a:ext uri="{FF2B5EF4-FFF2-40B4-BE49-F238E27FC236}">
                <a16:creationId xmlns:a16="http://schemas.microsoft.com/office/drawing/2014/main" id="{1ECBEE57-AC2F-4CAE-9486-CE2F095ED1E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3, 2018 pm</a:t>
            </a:r>
          </a:p>
        </p:txBody>
      </p:sp>
      <p:sp>
        <p:nvSpPr>
          <p:cNvPr id="4" name="Footer Placeholder 3">
            <a:extLst>
              <a:ext uri="{FF2B5EF4-FFF2-40B4-BE49-F238E27FC236}">
                <a16:creationId xmlns:a16="http://schemas.microsoft.com/office/drawing/2014/main" id="{0DB84A4D-31B5-4F7A-9FC4-F56F24EA6F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C965A4E-A1BC-44BC-9BEB-9428BAEF0D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C467A98D-A2FB-4C73-8BC6-2A2D151718CD}" type="slidenum">
              <a:rPr lang="en-US" smtClean="0"/>
              <a:t>‹#›</a:t>
            </a:fld>
            <a:endParaRPr lang="en-US" dirty="0"/>
          </a:p>
        </p:txBody>
      </p:sp>
    </p:spTree>
    <p:extLst>
      <p:ext uri="{BB962C8B-B14F-4D97-AF65-F5344CB8AC3E}">
        <p14:creationId xmlns:p14="http://schemas.microsoft.com/office/powerpoint/2010/main" val="215374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32E0A-6C65-43F9-A13B-B7E528A1C3BC}" type="datetimeFigureOut">
              <a:rPr lang="en-US" smtClean="0"/>
              <a:t>6/3/2018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954F15-4AF2-41B7-8897-1AE43419B797}" type="slidenum">
              <a:rPr lang="en-US" smtClean="0"/>
              <a:t>‹#›</a:t>
            </a:fld>
            <a:endParaRPr lang="en-US"/>
          </a:p>
        </p:txBody>
      </p:sp>
    </p:spTree>
    <p:extLst>
      <p:ext uri="{BB962C8B-B14F-4D97-AF65-F5344CB8AC3E}">
        <p14:creationId xmlns:p14="http://schemas.microsoft.com/office/powerpoint/2010/main" val="92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84:1-12) READ</a:t>
            </a:r>
          </a:p>
          <a:p>
            <a:pPr marL="171450" indent="-171450">
              <a:buFont typeface="Arial" panose="020B0604020202020204" pitchFamily="34" charset="0"/>
              <a:buChar char="•"/>
            </a:pPr>
            <a:r>
              <a:rPr lang="en-US" b="1" dirty="0"/>
              <a:t>A wonderful Psalm of praise to God</a:t>
            </a:r>
          </a:p>
          <a:p>
            <a:pPr marL="171450" indent="-171450">
              <a:buFont typeface="Arial" panose="020B0604020202020204" pitchFamily="34" charset="0"/>
              <a:buChar char="•"/>
            </a:pPr>
            <a:r>
              <a:rPr lang="en-US" b="1" dirty="0"/>
              <a:t>The Tabernacle</a:t>
            </a:r>
          </a:p>
          <a:p>
            <a:pPr marL="628650" lvl="1" indent="-171450">
              <a:buFont typeface="Arial" panose="020B0604020202020204" pitchFamily="34" charset="0"/>
              <a:buChar char="•"/>
            </a:pPr>
            <a:r>
              <a:rPr lang="en-US" b="1" dirty="0"/>
              <a:t>God’s dwelling place among the Jews until such time as the Temple was built</a:t>
            </a:r>
          </a:p>
          <a:p>
            <a:pPr marL="628650" lvl="1" indent="-171450">
              <a:buFont typeface="Arial" panose="020B0604020202020204" pitchFamily="34" charset="0"/>
              <a:buChar char="•"/>
            </a:pPr>
            <a:r>
              <a:rPr lang="en-US" b="1" dirty="0"/>
              <a:t>Serves as a type of the Lord’s church</a:t>
            </a:r>
          </a:p>
          <a:p>
            <a:pPr marL="0" lvl="0" indent="0">
              <a:buFont typeface="Arial" panose="020B0604020202020204" pitchFamily="34" charset="0"/>
              <a:buNone/>
            </a:pPr>
            <a:r>
              <a:rPr lang="en-US" b="1" dirty="0"/>
              <a:t>(John 4:19-24), </a:t>
            </a:r>
            <a:r>
              <a:rPr lang="en-US" b="0" i="1" dirty="0"/>
              <a:t>“The woman said to Him, “Sir, I perceive that You are a prophet.</a:t>
            </a:r>
            <a:r>
              <a:rPr lang="en-US" b="0" i="1" baseline="30000" dirty="0"/>
              <a:t> 20</a:t>
            </a:r>
            <a:r>
              <a:rPr lang="en-US" b="0" i="1" dirty="0"/>
              <a:t> Our fathers worshiped on this mountain, and you Jews say that in Jerusalem is the place where one ought to worship.” </a:t>
            </a:r>
            <a:r>
              <a:rPr lang="en-US" b="0" i="1" baseline="30000" dirty="0"/>
              <a:t>21</a:t>
            </a:r>
            <a:r>
              <a:rPr lang="en-US" b="0" i="1" dirty="0"/>
              <a:t> Jesus said to her, “Woman, believe Me, the hour is coming when you will neither on this mountain, nor in Jerusalem, worship the Father.</a:t>
            </a:r>
            <a:r>
              <a:rPr lang="en-US" b="0" i="1" baseline="30000" dirty="0"/>
              <a:t> 22</a:t>
            </a:r>
            <a:r>
              <a:rPr lang="en-US" b="0" i="1" dirty="0"/>
              <a:t> You worship what you do not know; we know what we worship, for salvation is of the Jews.</a:t>
            </a:r>
            <a:r>
              <a:rPr lang="en-US" b="0" i="1" baseline="30000" dirty="0"/>
              <a:t> 23</a:t>
            </a:r>
            <a:r>
              <a:rPr lang="en-US" b="0" i="1" dirty="0"/>
              <a:t> But the hour is coming, and now is, when the true worshipers will worship the Father in spirit and truth; for the Father is seeking such to worship Him.</a:t>
            </a:r>
            <a:r>
              <a:rPr lang="en-US" b="0" i="1" baseline="30000" dirty="0"/>
              <a:t> 24</a:t>
            </a:r>
            <a:r>
              <a:rPr lang="en-US" b="0" i="1" dirty="0"/>
              <a:t> God is Spirit, and those who worship Him must worship in spirit and truth.”</a:t>
            </a:r>
          </a:p>
          <a:p>
            <a:pPr marL="628650" lvl="1" indent="-171450">
              <a:buFont typeface="Arial" panose="020B0604020202020204" pitchFamily="34" charset="0"/>
              <a:buChar char="•"/>
            </a:pPr>
            <a:r>
              <a:rPr lang="en-US" b="1" dirty="0"/>
              <a:t>Also serves as a type of Heaven, where God and His Son dwell</a:t>
            </a:r>
          </a:p>
          <a:p>
            <a:pPr marL="0" lvl="0" indent="0" algn="l">
              <a:buFont typeface="Arial" panose="020B0604020202020204" pitchFamily="34" charset="0"/>
              <a:buNone/>
            </a:pPr>
            <a:r>
              <a:rPr lang="en-US" b="1" dirty="0"/>
              <a:t>(Hebrews 9:24-26), </a:t>
            </a:r>
            <a:r>
              <a:rPr lang="en-US" b="0" i="1" dirty="0"/>
              <a:t>“For Christ has not entered the holy places made with hands, which are copies of the true, but into heaven itself, now to appear in the presence of God for us;</a:t>
            </a:r>
            <a:r>
              <a:rPr lang="en-US" b="0" i="1" baseline="30000" dirty="0"/>
              <a:t> 25</a:t>
            </a:r>
            <a:r>
              <a:rPr lang="en-US" b="0" i="1" dirty="0"/>
              <a:t> not that He should offer Himself often, as the high priest enters the Most Holy Place every year with blood of another—</a:t>
            </a:r>
            <a:r>
              <a:rPr lang="en-US" b="0" i="1" baseline="30000" dirty="0"/>
              <a:t> 26</a:t>
            </a:r>
            <a:r>
              <a:rPr lang="en-US" b="0" i="1" dirty="0"/>
              <a:t> He then would have had to suffer often since the foundation of the world; but now, once at the end of the ages, He has appeared to put away sin by the sacrifice of Himself.”</a:t>
            </a:r>
          </a:p>
          <a:p>
            <a:pPr marL="0" lvl="0" indent="0" algn="l">
              <a:buFont typeface="Arial" panose="020B0604020202020204" pitchFamily="34" charset="0"/>
              <a:buNone/>
            </a:pPr>
            <a:endParaRPr lang="en-US" b="0" i="1" dirty="0"/>
          </a:p>
          <a:p>
            <a:pPr marL="0" lvl="0" indent="0" algn="l">
              <a:buFont typeface="Arial" panose="020B0604020202020204" pitchFamily="34" charset="0"/>
              <a:buNone/>
            </a:pPr>
            <a:r>
              <a:rPr lang="en-US" b="1" i="0" dirty="0"/>
              <a:t>Let’s examine the Psalm, and see what we can learn from it!</a:t>
            </a:r>
          </a:p>
        </p:txBody>
      </p:sp>
      <p:sp>
        <p:nvSpPr>
          <p:cNvPr id="4" name="Slide Number Placeholder 3"/>
          <p:cNvSpPr>
            <a:spLocks noGrp="1"/>
          </p:cNvSpPr>
          <p:nvPr>
            <p:ph type="sldNum" sz="quarter" idx="10"/>
          </p:nvPr>
        </p:nvSpPr>
        <p:spPr/>
        <p:txBody>
          <a:bodyPr/>
          <a:lstStyle/>
          <a:p>
            <a:fld id="{09954F15-4AF2-41B7-8897-1AE43419B797}" type="slidenum">
              <a:rPr lang="en-US" smtClean="0"/>
              <a:t>1</a:t>
            </a:fld>
            <a:endParaRPr lang="en-US"/>
          </a:p>
        </p:txBody>
      </p:sp>
    </p:spTree>
    <p:extLst>
      <p:ext uri="{BB962C8B-B14F-4D97-AF65-F5344CB8AC3E}">
        <p14:creationId xmlns:p14="http://schemas.microsoft.com/office/powerpoint/2010/main" val="1010575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(Psalm 84:1-4), </a:t>
            </a:r>
            <a:r>
              <a:rPr lang="en-US" b="0" i="1" dirty="0"/>
              <a:t>“How lovely is Your tabernacle, O Lord of hosts! </a:t>
            </a:r>
            <a:r>
              <a:rPr lang="en-US" b="0" i="1" baseline="30000" dirty="0"/>
              <a:t>2</a:t>
            </a:r>
            <a:r>
              <a:rPr lang="en-US" b="0" i="1" dirty="0"/>
              <a:t> </a:t>
            </a:r>
            <a:r>
              <a:rPr lang="en-US" b="0" i="1" u="sng" dirty="0"/>
              <a:t>My soul longs, yes, even faints for the courts of the Lord</a:t>
            </a:r>
            <a:r>
              <a:rPr lang="en-US" b="0" i="1" dirty="0"/>
              <a:t>; my heart and my flesh cry out for the living God. </a:t>
            </a:r>
            <a:r>
              <a:rPr lang="en-US" b="0" i="1" baseline="30000" dirty="0"/>
              <a:t>3</a:t>
            </a:r>
            <a:r>
              <a:rPr lang="en-US" b="0" i="1" dirty="0"/>
              <a:t> Even the sparrow has found a home, and the swallow a nest for herself, where she may lay her young—even Your altars, O Lord of hosts, my King and my God. </a:t>
            </a:r>
            <a:r>
              <a:rPr lang="en-US" b="0" i="1" baseline="30000" dirty="0"/>
              <a:t>4</a:t>
            </a:r>
            <a:r>
              <a:rPr lang="en-US" b="0" i="1" dirty="0"/>
              <a:t> Blessed are those who dwell in Your house; they will still be praising You.”</a:t>
            </a:r>
          </a:p>
          <a:p>
            <a:pPr marL="171450" indent="-171450">
              <a:buFont typeface="Arial" panose="020B0604020202020204" pitchFamily="34" charset="0"/>
              <a:buChar char="•"/>
            </a:pPr>
            <a:r>
              <a:rPr lang="en-US" b="1" i="0" dirty="0"/>
              <a:t>We long to be present with God in our assemblies as we with one voice praise Him</a:t>
            </a:r>
          </a:p>
          <a:p>
            <a:pPr marL="0" indent="0">
              <a:buFont typeface="Arial" panose="020B0604020202020204" pitchFamily="34" charset="0"/>
              <a:buNone/>
            </a:pPr>
            <a:r>
              <a:rPr lang="en-US" b="1" i="0" dirty="0"/>
              <a:t>(Matthew 18:20), </a:t>
            </a:r>
            <a:r>
              <a:rPr lang="en-US" b="0" i="1" dirty="0"/>
              <a:t>“</a:t>
            </a:r>
            <a:r>
              <a:rPr lang="en-US" i="1" dirty="0"/>
              <a:t>For where two or three are gathered together in My name, I am there in the midst of them.”</a:t>
            </a:r>
          </a:p>
          <a:p>
            <a:pPr marL="171450" indent="-171450">
              <a:buFont typeface="Arial" panose="020B0604020202020204" pitchFamily="34" charset="0"/>
              <a:buChar char="•"/>
            </a:pPr>
            <a:r>
              <a:rPr lang="en-US" b="1" i="0" dirty="0"/>
              <a:t>We long for a relationship with God, knowing the reward that will be ours!</a:t>
            </a:r>
          </a:p>
          <a:p>
            <a:pPr marL="0" indent="0">
              <a:buFont typeface="Arial" panose="020B0604020202020204" pitchFamily="34" charset="0"/>
              <a:buNone/>
            </a:pPr>
            <a:r>
              <a:rPr lang="en-US" b="1" i="0" dirty="0"/>
              <a:t>(Revelation 21:22-27), [John’s vision of the New Jerusalem], “</a:t>
            </a:r>
            <a:r>
              <a:rPr lang="en-US" dirty="0"/>
              <a:t>But I saw no temple in it, for the Lord God Almighty and the Lamb are its temple.</a:t>
            </a:r>
            <a:r>
              <a:rPr lang="en-US" baseline="30000" dirty="0"/>
              <a:t> 23</a:t>
            </a:r>
            <a:r>
              <a:rPr lang="en-US" dirty="0"/>
              <a:t> The city had no need of the sun or of the moon to shine in it, for the glory of God illuminated it. The Lamb is its light.</a:t>
            </a:r>
            <a:r>
              <a:rPr lang="en-US" baseline="30000" dirty="0"/>
              <a:t> 24</a:t>
            </a:r>
            <a:r>
              <a:rPr lang="en-US" dirty="0"/>
              <a:t> And the nations of those who are saved shall walk in its light, and the kings of the earth bring their glory and honor into it.</a:t>
            </a:r>
            <a:r>
              <a:rPr lang="en-US" baseline="30000" dirty="0"/>
              <a:t> 25</a:t>
            </a:r>
            <a:r>
              <a:rPr lang="en-US" dirty="0"/>
              <a:t> Its gates shall not be shut at all by day (there shall be no night there).</a:t>
            </a:r>
            <a:r>
              <a:rPr lang="en-US" baseline="30000" dirty="0"/>
              <a:t> 26</a:t>
            </a:r>
            <a:r>
              <a:rPr lang="en-US" dirty="0"/>
              <a:t> And they shall bring the glory and the honor of the nations into it.</a:t>
            </a:r>
            <a:r>
              <a:rPr lang="en-US" baseline="30000" dirty="0"/>
              <a:t> 27</a:t>
            </a:r>
            <a:r>
              <a:rPr lang="en-US" dirty="0"/>
              <a:t> But there shall by no means enter it anything that defiles, or causes an abomination or a lie, but only those who are written in the Lamb's Book of Life.”</a:t>
            </a:r>
          </a:p>
          <a:p>
            <a:pPr marL="171450" indent="-171450">
              <a:buFont typeface="Arial" panose="020B0604020202020204" pitchFamily="34" charset="0"/>
              <a:buChar char="•"/>
            </a:pPr>
            <a:r>
              <a:rPr lang="en-US" b="1" i="0" dirty="0"/>
              <a:t>How glorious it will be to spend eternity in the presence of God.  Truly, </a:t>
            </a:r>
            <a:r>
              <a:rPr lang="en-US" b="1" i="1" dirty="0"/>
              <a:t>“Blessed are those who dwell in Your house; They will still be praising You.” </a:t>
            </a:r>
            <a:r>
              <a:rPr lang="en-US" b="1" i="0" dirty="0"/>
              <a:t>(4)</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54F15-4AF2-41B7-8897-1AE43419B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329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(Psalm 84:4), </a:t>
            </a:r>
            <a:r>
              <a:rPr lang="en-US" b="0" i="1" u="none" dirty="0"/>
              <a:t>“Blessed are those who dwell in Your house; </a:t>
            </a:r>
            <a:r>
              <a:rPr lang="en-US" b="0" i="1" u="sng" dirty="0"/>
              <a:t>they will still be praising You</a:t>
            </a:r>
            <a:r>
              <a:rPr lang="en-US" b="0" i="1" u="none" dirty="0"/>
              <a:t>.”</a:t>
            </a:r>
            <a:endParaRPr lang="en-US" b="0" i="0" u="none" dirty="0"/>
          </a:p>
          <a:p>
            <a:r>
              <a:rPr lang="en-US" b="1" i="0" u="none" dirty="0"/>
              <a:t>(Psalm 84:11-12), [Actual words of Praise], </a:t>
            </a:r>
            <a:r>
              <a:rPr lang="en-US" b="0" i="0" u="none" dirty="0"/>
              <a:t>“F</a:t>
            </a:r>
            <a:r>
              <a:rPr lang="en-US" dirty="0"/>
              <a:t>or the Lord God is a sun and shield; the Lord will give grace and glory; no good thing will He withhold from those who walk uprightly. </a:t>
            </a:r>
            <a:r>
              <a:rPr lang="en-US" baseline="30000" dirty="0"/>
              <a:t>12</a:t>
            </a:r>
            <a:r>
              <a:rPr lang="en-US" dirty="0"/>
              <a:t> O Lord of hosts, blessed is the man who trusts in You!”</a:t>
            </a:r>
          </a:p>
          <a:p>
            <a:pPr marL="171450" indent="-171450">
              <a:buFont typeface="Arial" panose="020B0604020202020204" pitchFamily="34" charset="0"/>
              <a:buChar char="•"/>
            </a:pPr>
            <a:r>
              <a:rPr lang="en-US" b="1" i="0" u="none" dirty="0"/>
              <a:t>The Lord gives protection</a:t>
            </a:r>
          </a:p>
          <a:p>
            <a:pPr marL="0" indent="0">
              <a:buFont typeface="Arial" panose="020B0604020202020204" pitchFamily="34" charset="0"/>
              <a:buNone/>
            </a:pPr>
            <a:r>
              <a:rPr lang="en-US" b="1" i="0" u="none" dirty="0"/>
              <a:t>(Ephesians 6:10-11), </a:t>
            </a:r>
            <a:r>
              <a:rPr lang="en-US" b="0" i="1" u="none" dirty="0"/>
              <a:t>“</a:t>
            </a:r>
            <a:r>
              <a:rPr lang="en-US" i="1" dirty="0"/>
              <a:t>Finally, my brethren, be strong in the Lord and in the power of His might.</a:t>
            </a:r>
            <a:r>
              <a:rPr lang="en-US" i="1" baseline="30000" dirty="0"/>
              <a:t> 11</a:t>
            </a:r>
            <a:r>
              <a:rPr lang="en-US" i="1" dirty="0"/>
              <a:t> Put on the whole armor of God, that you may be able to stand against the wiles of the devil.”</a:t>
            </a:r>
          </a:p>
          <a:p>
            <a:pPr marL="171450" indent="-171450">
              <a:buFont typeface="Arial" panose="020B0604020202020204" pitchFamily="34" charset="0"/>
              <a:buChar char="•"/>
            </a:pPr>
            <a:r>
              <a:rPr lang="en-US" b="1" i="0" u="none" dirty="0"/>
              <a:t>The Lord blesses those who walk uprightly</a:t>
            </a:r>
          </a:p>
          <a:p>
            <a:pPr marL="0" indent="0">
              <a:buFont typeface="Arial" panose="020B0604020202020204" pitchFamily="34" charset="0"/>
              <a:buNone/>
            </a:pPr>
            <a:r>
              <a:rPr lang="en-US" b="1" i="0" u="none" dirty="0"/>
              <a:t>(John 14:1-3), </a:t>
            </a:r>
            <a:r>
              <a:rPr lang="en-US" b="0" i="1" u="none" dirty="0"/>
              <a:t>“</a:t>
            </a:r>
            <a:r>
              <a:rPr lang="en-US" i="1" dirty="0"/>
              <a:t>Let not your heart be troubled; you believe in God, believe also in Me.</a:t>
            </a:r>
            <a:r>
              <a:rPr lang="en-US" i="1" baseline="30000" dirty="0"/>
              <a:t> 2</a:t>
            </a:r>
            <a:r>
              <a:rPr lang="en-US" i="1" dirty="0"/>
              <a:t> In My Father's house are many mansions; if it were not so, I would have told you. I go to prepare a place for you.</a:t>
            </a:r>
            <a:r>
              <a:rPr lang="en-US" i="1" baseline="30000" dirty="0"/>
              <a:t> 3</a:t>
            </a:r>
            <a:r>
              <a:rPr lang="en-US" i="1" dirty="0"/>
              <a:t> And if I go and prepare a place for you, I will come again and receive you to Myself; that where I am, there you may be also.”</a:t>
            </a:r>
          </a:p>
          <a:p>
            <a:pPr marL="171450" indent="-171450">
              <a:buFont typeface="Arial" panose="020B0604020202020204" pitchFamily="34" charset="0"/>
              <a:buChar char="•"/>
            </a:pPr>
            <a:r>
              <a:rPr lang="en-US" b="1" i="0" u="none" dirty="0"/>
              <a:t>God is worthy of our Trust.  He delivers on His promises!</a:t>
            </a:r>
          </a:p>
          <a:p>
            <a:pPr marL="0" indent="0">
              <a:buFont typeface="Arial" panose="020B0604020202020204" pitchFamily="34" charset="0"/>
              <a:buNone/>
            </a:pPr>
            <a:r>
              <a:rPr lang="en-US" b="1" i="0" u="none" dirty="0"/>
              <a:t>(Hebrews 10:35-38a), </a:t>
            </a:r>
            <a:r>
              <a:rPr lang="en-US" b="0" i="1" u="none" dirty="0"/>
              <a:t>“</a:t>
            </a:r>
            <a:r>
              <a:rPr lang="en-US" i="1" dirty="0"/>
              <a:t>Therefore do not cast away your confidence, which has great reward.</a:t>
            </a:r>
            <a:r>
              <a:rPr lang="en-US" i="1" baseline="30000" dirty="0"/>
              <a:t> 36</a:t>
            </a:r>
            <a:r>
              <a:rPr lang="en-US" i="1" dirty="0"/>
              <a:t> For you have need of endurance, so that after you have done the will of God, you may receive the promise: </a:t>
            </a:r>
            <a:r>
              <a:rPr lang="en-US" i="1" baseline="30000" dirty="0"/>
              <a:t>37</a:t>
            </a:r>
            <a:r>
              <a:rPr lang="en-US" i="1" dirty="0"/>
              <a:t> “For yet a little while, And He who is coming will come and will not tarry. </a:t>
            </a:r>
            <a:r>
              <a:rPr lang="en-US" i="1" baseline="30000" dirty="0"/>
              <a:t>38</a:t>
            </a:r>
            <a:r>
              <a:rPr lang="en-US" i="1" dirty="0"/>
              <a:t> Now the just shall live by faith”</a:t>
            </a:r>
            <a:endParaRPr lang="en-US" b="0" i="1"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54F15-4AF2-41B7-8897-1AE43419B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74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(Psalm 84:5-8), </a:t>
            </a:r>
            <a:r>
              <a:rPr lang="en-US" b="0" i="1" dirty="0"/>
              <a:t>“Blessed is the man whose strength is in You, whose heart is set on pilgrimage. </a:t>
            </a:r>
            <a:r>
              <a:rPr lang="en-US" b="0" i="1" baseline="30000" dirty="0"/>
              <a:t>6</a:t>
            </a:r>
            <a:r>
              <a:rPr lang="en-US" b="0" i="1" dirty="0"/>
              <a:t> As they pass through the Valley of Baca, they make it a spring; the rain also covers it with pools.</a:t>
            </a:r>
            <a:br>
              <a:rPr lang="en-US" b="0" i="1" dirty="0"/>
            </a:br>
            <a:r>
              <a:rPr lang="en-US" b="0" i="1" baseline="30000" dirty="0"/>
              <a:t>7</a:t>
            </a:r>
            <a:r>
              <a:rPr lang="en-US" b="0" i="1" dirty="0"/>
              <a:t> They go from strength to strength; each one appears before God in Zion. </a:t>
            </a:r>
            <a:r>
              <a:rPr lang="en-US" b="0" i="1" baseline="30000" dirty="0"/>
              <a:t>8</a:t>
            </a:r>
            <a:r>
              <a:rPr lang="en-US" b="0" i="1" dirty="0"/>
              <a:t> O Lord God of hosts, hear my prayer; give ear, O God of Jacob!”</a:t>
            </a:r>
          </a:p>
          <a:p>
            <a:pPr marL="171450" indent="-171450">
              <a:buFont typeface="Arial" panose="020B0604020202020204" pitchFamily="34" charset="0"/>
              <a:buChar char="•"/>
            </a:pPr>
            <a:r>
              <a:rPr lang="en-US" b="1" i="0" dirty="0"/>
              <a:t>A pilgrim is vulnerable, and in need of help.  He must trust in benefactors.  The Christians’ benefactor is God Himself!</a:t>
            </a:r>
          </a:p>
          <a:p>
            <a:pPr marL="0" indent="0">
              <a:buFont typeface="Arial" panose="020B0604020202020204" pitchFamily="34" charset="0"/>
              <a:buNone/>
            </a:pPr>
            <a:r>
              <a:rPr lang="en-US" b="1" i="0" dirty="0"/>
              <a:t>(Philippians 4:13), [Paul knew he was dependent upon Christ for the victory], </a:t>
            </a:r>
            <a:r>
              <a:rPr lang="en-US" b="0" i="1" dirty="0"/>
              <a:t>“I can do all things through Christ who strengthens me.”</a:t>
            </a:r>
          </a:p>
          <a:p>
            <a:pPr marL="171450" indent="-171450">
              <a:buFont typeface="Arial" panose="020B0604020202020204" pitchFamily="34" charset="0"/>
              <a:buChar char="•"/>
            </a:pPr>
            <a:r>
              <a:rPr lang="en-US" b="1" i="0" dirty="0"/>
              <a:t>The valley of Baca (weeping), sorrow turned to joy, (a spring and pools!)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t>“T</a:t>
            </a:r>
            <a:r>
              <a:rPr lang="en-US" sz="1200" b="0" i="0" u="none" strike="noStrike" kern="1200" baseline="0" dirty="0">
                <a:solidFill>
                  <a:schemeClr val="tx1"/>
                </a:solidFill>
                <a:latin typeface="+mn-lt"/>
                <a:ea typeface="+mn-ea"/>
                <a:cs typeface="+mn-cs"/>
              </a:rPr>
              <a:t>he tree is called “weeper” from some habit of the trickling of its gum or of the moisture on it; the valley of weeping is not a geographical locality, </a:t>
            </a:r>
            <a:r>
              <a:rPr lang="en-US" sz="1200" b="1" i="0" u="none" strike="noStrike" kern="1200" baseline="0" dirty="0">
                <a:solidFill>
                  <a:schemeClr val="tx1"/>
                </a:solidFill>
                <a:latin typeface="+mn-lt"/>
                <a:ea typeface="+mn-ea"/>
                <a:cs typeface="+mn-cs"/>
              </a:rPr>
              <a:t>but a picturesque expression for the experiences of those whose strength is in Yahweh, and who through His grace find their sorrows changed into blessings. (ISBE)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I.E. – The pilgrim’s steps are ordered and protected by God.  We praise God because of all the blessings He grants us, both here and in eternity!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baseline="0" dirty="0">
                <a:solidFill>
                  <a:schemeClr val="tx1"/>
                </a:solidFill>
                <a:latin typeface="+mn-lt"/>
                <a:ea typeface="+mn-ea"/>
                <a:cs typeface="+mn-cs"/>
              </a:rPr>
              <a:t>(2 Thessalonians 1:6-7), </a:t>
            </a:r>
            <a:r>
              <a:rPr lang="en-US" sz="1200" b="0" i="1" u="none" strike="noStrike" kern="1200" baseline="0" dirty="0">
                <a:solidFill>
                  <a:schemeClr val="tx1"/>
                </a:solidFill>
                <a:latin typeface="+mn-lt"/>
                <a:ea typeface="+mn-ea"/>
                <a:cs typeface="+mn-cs"/>
              </a:rPr>
              <a:t>“</a:t>
            </a:r>
            <a:r>
              <a:rPr lang="en-US" b="0" i="1" dirty="0"/>
              <a:t>Since it is a righteous thing with God … to give you who are troubled rest with us when the Lord Jesus is revealed from heaven with His mighty angels.”</a:t>
            </a:r>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54F15-4AF2-41B7-8897-1AE43419B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992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(Psalm 84:10-11), </a:t>
            </a:r>
            <a:r>
              <a:rPr lang="en-US" b="0" i="1" dirty="0"/>
              <a:t>“</a:t>
            </a:r>
            <a:r>
              <a:rPr lang="en-US" b="0" i="1" u="sng" dirty="0"/>
              <a:t>For a day in Your courts is better than a thousand. I would rather be a doorkeeper in the house of my God than dwell in the tents of wickedness</a:t>
            </a:r>
            <a:r>
              <a:rPr lang="en-US" b="0" i="1" dirty="0"/>
              <a:t>. </a:t>
            </a:r>
            <a:r>
              <a:rPr lang="en-US" b="0" i="1" baseline="30000" dirty="0"/>
              <a:t>11</a:t>
            </a:r>
            <a:r>
              <a:rPr lang="en-US" b="0" i="1" dirty="0"/>
              <a:t> For the Lord God is a sun and shield; the Lord will give grace and glory; no good thing will He withhold from those who walk uprightly.”</a:t>
            </a:r>
          </a:p>
          <a:p>
            <a:pPr marL="171450" indent="-171450">
              <a:buFont typeface="Arial" panose="020B0604020202020204" pitchFamily="34" charset="0"/>
              <a:buChar char="•"/>
            </a:pPr>
            <a:r>
              <a:rPr lang="en-US" b="1" i="0" dirty="0"/>
              <a:t>How many desire the pleasures and standing of wickedness.  Fame, fortune, standing…</a:t>
            </a:r>
          </a:p>
          <a:p>
            <a:pPr marL="171450" indent="-171450">
              <a:buFont typeface="Arial" panose="020B0604020202020204" pitchFamily="34" charset="0"/>
              <a:buChar char="•"/>
            </a:pPr>
            <a:r>
              <a:rPr lang="en-US" b="1" i="0" dirty="0"/>
              <a:t>They have no idea of the relative value of just being in the vicinity of God!</a:t>
            </a:r>
          </a:p>
          <a:p>
            <a:pPr marL="628650" lvl="1" indent="-171450">
              <a:buFont typeface="Arial" panose="020B0604020202020204" pitchFamily="34" charset="0"/>
              <a:buChar char="•"/>
            </a:pPr>
            <a:r>
              <a:rPr lang="en-US" b="0" i="0" dirty="0"/>
              <a:t>How valuable is a period of worship to you?  1 day to 1,000?</a:t>
            </a:r>
          </a:p>
          <a:p>
            <a:pPr marL="628650" lvl="1" indent="-171450">
              <a:buFont typeface="Arial" panose="020B0604020202020204" pitchFamily="34" charset="0"/>
              <a:buChar char="•"/>
            </a:pPr>
            <a:r>
              <a:rPr lang="en-US" b="0" i="0" dirty="0"/>
              <a:t>What is the relative value of what the world supplies, VS what you can have as a result of serving Him?</a:t>
            </a:r>
          </a:p>
          <a:p>
            <a:pPr marL="0" lvl="0" indent="0">
              <a:buFont typeface="Arial" panose="020B0604020202020204" pitchFamily="34" charset="0"/>
              <a:buNone/>
            </a:pPr>
            <a:r>
              <a:rPr lang="en-US" b="1" i="0" dirty="0"/>
              <a:t>(Matthew 16:24-27), </a:t>
            </a:r>
            <a:r>
              <a:rPr lang="en-US" b="0" i="0" dirty="0"/>
              <a:t>“</a:t>
            </a:r>
            <a:r>
              <a:rPr lang="en-US" b="0" dirty="0"/>
              <a:t>Then Jesus said to His disciples, “If anyone desires to come after Me, let him deny himself, and take up his cross, and follow Me.</a:t>
            </a:r>
            <a:r>
              <a:rPr lang="en-US" b="0" baseline="30000" dirty="0"/>
              <a:t> 25</a:t>
            </a:r>
            <a:r>
              <a:rPr lang="en-US" b="0" dirty="0"/>
              <a:t> For whoever desires to save his life will lose it, but whoever loses his life for My sake will find it.</a:t>
            </a:r>
            <a:r>
              <a:rPr lang="en-US" b="0" baseline="30000" dirty="0"/>
              <a:t> 26</a:t>
            </a:r>
            <a:r>
              <a:rPr lang="en-US" b="0" dirty="0"/>
              <a:t> For what profit is it to a man if he gains the whole world, and loses his own soul? Or what will a man give in exchange for his soul?</a:t>
            </a:r>
            <a:r>
              <a:rPr lang="en-US" b="0" baseline="30000" dirty="0"/>
              <a:t> 27</a:t>
            </a:r>
            <a:r>
              <a:rPr lang="en-US" b="0" dirty="0"/>
              <a:t> For the Son of Man will come in the glory of His Father with His angels, and then He will reward each according to his works.”</a:t>
            </a:r>
            <a:endParaRPr lang="en-US" b="0" i="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54F15-4AF2-41B7-8897-1AE43419B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758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(Psalm 84:12), </a:t>
            </a:r>
            <a:r>
              <a:rPr lang="en-US" b="0" i="1" dirty="0"/>
              <a:t>“O Lord of hosts, blessed is the man who trusts in You!”</a:t>
            </a:r>
          </a:p>
          <a:p>
            <a:endParaRPr lang="en-US" b="0" i="0" dirty="0"/>
          </a:p>
          <a:p>
            <a:r>
              <a:rPr lang="en-US" b="1" i="0" dirty="0"/>
              <a:t>(Revelation 5:11-12), </a:t>
            </a:r>
            <a:r>
              <a:rPr lang="en-US" b="0" i="1" dirty="0"/>
              <a:t>“</a:t>
            </a:r>
            <a:r>
              <a:rPr lang="en-US" i="1" dirty="0"/>
              <a:t>Then I looked, and I heard the voice of many angels around the throne, the living creatures, and the elders; and the number of them was ten thousand times ten thousand, and thousands of thousands,</a:t>
            </a:r>
            <a:r>
              <a:rPr lang="en-US" i="1" baseline="30000" dirty="0"/>
              <a:t> 12</a:t>
            </a:r>
            <a:r>
              <a:rPr lang="en-US" i="1" dirty="0"/>
              <a:t> saying with a loud voice: “Worthy is the Lamb who was slain to receive power and riches and wisdom, and strength and honor and glory and blessing!”</a:t>
            </a:r>
            <a:endParaRPr lang="en-US" b="0" i="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54F15-4AF2-41B7-8897-1AE43419B7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2272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C92B-E8F2-447B-8BEC-F154B5FDF7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5BDE67-7682-4EFC-8103-FEAD47FB1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37C5A5-832C-4414-AE71-73F173F3D291}"/>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5" name="Footer Placeholder 4">
            <a:extLst>
              <a:ext uri="{FF2B5EF4-FFF2-40B4-BE49-F238E27FC236}">
                <a16:creationId xmlns:a16="http://schemas.microsoft.com/office/drawing/2014/main" id="{8F8812F3-35BF-485C-9F01-5FB77673C6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B89D5-4DE3-418E-996D-A1FE0BD2E1F2}"/>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190770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0CF33-68AE-42D7-B08F-401985312F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FB5422-464F-413A-B8FF-9A328938E5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E9958-0A5A-4176-9C72-3D67CE954047}"/>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5" name="Footer Placeholder 4">
            <a:extLst>
              <a:ext uri="{FF2B5EF4-FFF2-40B4-BE49-F238E27FC236}">
                <a16:creationId xmlns:a16="http://schemas.microsoft.com/office/drawing/2014/main" id="{DBA7D1E4-1CE9-4F81-98CE-A4DD6AE74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10207-96BD-4871-B385-A22F3A5AD6C8}"/>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486748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2E0225-1834-4E68-866A-17D58D8408F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B42043-FE23-40C2-9A49-F76DCDD0822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45B89F-4F19-42A1-BBF0-A3EBA30EDA31}"/>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5" name="Footer Placeholder 4">
            <a:extLst>
              <a:ext uri="{FF2B5EF4-FFF2-40B4-BE49-F238E27FC236}">
                <a16:creationId xmlns:a16="http://schemas.microsoft.com/office/drawing/2014/main" id="{6B37145E-89C3-4D3B-A2B8-C1F156EC5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02B21-6A05-422C-AA0B-CDAABD78EB11}"/>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73918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49260-0127-45A0-8E25-755979C59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0D2D82-268E-4087-B57A-CDD92A9CC9A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BDD6A-03B7-4001-905F-2D1CDF2BDDDB}"/>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5" name="Footer Placeholder 4">
            <a:extLst>
              <a:ext uri="{FF2B5EF4-FFF2-40B4-BE49-F238E27FC236}">
                <a16:creationId xmlns:a16="http://schemas.microsoft.com/office/drawing/2014/main" id="{D243BB13-6DA0-40C9-BF7E-1C80A8931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028D6B-5CF3-4ADE-A34B-892D9A957E2D}"/>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792844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24E7-8CB7-430B-9865-CD9F6D5F03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A22A81-6301-4619-ACC6-1AD99D4EF5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3B97145-DF7F-47DA-9BE5-FF151CBB0E6C}"/>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5" name="Footer Placeholder 4">
            <a:extLst>
              <a:ext uri="{FF2B5EF4-FFF2-40B4-BE49-F238E27FC236}">
                <a16:creationId xmlns:a16="http://schemas.microsoft.com/office/drawing/2014/main" id="{FF4B81DD-66CB-4197-B900-FC7EC23BC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76F676-3C51-4E00-8771-97FB53B2C1E2}"/>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2570868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8EF6-90C2-4402-B820-6B81199C1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A0ECC3-71D7-48B5-A16D-9D7ED32E225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D97CD4F-AF18-46B3-831D-FB618EA3A5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82B776-F971-4382-AE0E-A80B1573F37C}"/>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6" name="Footer Placeholder 5">
            <a:extLst>
              <a:ext uri="{FF2B5EF4-FFF2-40B4-BE49-F238E27FC236}">
                <a16:creationId xmlns:a16="http://schemas.microsoft.com/office/drawing/2014/main" id="{8F241FB5-144A-404B-BE6D-27400919A8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FB95B-D915-4089-9F43-D5625F0FB26F}"/>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235416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D1AD-8CE3-4D79-B285-AA16A5A167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70D8F0-2156-4F4B-8A2F-0819247FBE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D6922B-8A6E-4D91-BF95-71F1BB8246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FF9CB4-C5E8-4705-A8E6-D6B10833D0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1CFCDB-5893-46A3-8F98-ADF80110BD3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640A5A-1676-4271-B74D-B7ABCB18F4EA}"/>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8" name="Footer Placeholder 7">
            <a:extLst>
              <a:ext uri="{FF2B5EF4-FFF2-40B4-BE49-F238E27FC236}">
                <a16:creationId xmlns:a16="http://schemas.microsoft.com/office/drawing/2014/main" id="{812B0720-2123-495F-8418-525EF5E64B0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8D487E-7360-4767-9BE8-6936606F4DE2}"/>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14236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85E64-0BFE-48AE-A69E-34A497ED84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2F13B8-CCD6-40E1-9394-5A87C5DDC083}"/>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4" name="Footer Placeholder 3">
            <a:extLst>
              <a:ext uri="{FF2B5EF4-FFF2-40B4-BE49-F238E27FC236}">
                <a16:creationId xmlns:a16="http://schemas.microsoft.com/office/drawing/2014/main" id="{C2F443E4-57AB-4C24-9D49-A55E6C9F32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752BF-7166-4C28-8001-F3581C8A2025}"/>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3091946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AEBABA-B003-4732-BD8F-861C6BF47EFF}"/>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3" name="Footer Placeholder 2">
            <a:extLst>
              <a:ext uri="{FF2B5EF4-FFF2-40B4-BE49-F238E27FC236}">
                <a16:creationId xmlns:a16="http://schemas.microsoft.com/office/drawing/2014/main" id="{9A0DEDFD-C1BA-436C-B04E-D05AD39290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66B727-CF65-430C-AF31-299C0D33C913}"/>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334713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018B-4E59-497A-B655-FF873C76FB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9E07A1-0D8E-4333-9F51-BD101B7FC4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BDCC44-FAF1-4A51-A579-61A9139A71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4D684E-1CD9-45C6-BDE8-39CD3B54E1AF}"/>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6" name="Footer Placeholder 5">
            <a:extLst>
              <a:ext uri="{FF2B5EF4-FFF2-40B4-BE49-F238E27FC236}">
                <a16:creationId xmlns:a16="http://schemas.microsoft.com/office/drawing/2014/main" id="{E30D830F-0B03-410B-B8E7-03856A0B09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ADF58-35C5-49E6-83DD-F75D1541F8D3}"/>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1239371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D8D4-3347-43F4-A97C-7FB09177D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66B95E-9C4A-4841-8316-60D89E2E20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0D5591-A9FF-451D-8736-72E2CD686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FB2193-BB35-4F0C-BB4C-8D360E862964}"/>
              </a:ext>
            </a:extLst>
          </p:cNvPr>
          <p:cNvSpPr>
            <a:spLocks noGrp="1"/>
          </p:cNvSpPr>
          <p:nvPr>
            <p:ph type="dt" sz="half" idx="10"/>
          </p:nvPr>
        </p:nvSpPr>
        <p:spPr/>
        <p:txBody>
          <a:bodyPr/>
          <a:lstStyle/>
          <a:p>
            <a:fld id="{61F7C1AF-B1EC-48B9-9E10-223BF87797AD}" type="datetimeFigureOut">
              <a:rPr lang="en-US" smtClean="0"/>
              <a:t>6/3/2018</a:t>
            </a:fld>
            <a:endParaRPr lang="en-US"/>
          </a:p>
        </p:txBody>
      </p:sp>
      <p:sp>
        <p:nvSpPr>
          <p:cNvPr id="6" name="Footer Placeholder 5">
            <a:extLst>
              <a:ext uri="{FF2B5EF4-FFF2-40B4-BE49-F238E27FC236}">
                <a16:creationId xmlns:a16="http://schemas.microsoft.com/office/drawing/2014/main" id="{211FECCB-5C39-46C8-9EC4-3FC5EE11B8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E1BD1E-D0CB-4AA8-81E8-80AC836DA93C}"/>
              </a:ext>
            </a:extLst>
          </p:cNvPr>
          <p:cNvSpPr>
            <a:spLocks noGrp="1"/>
          </p:cNvSpPr>
          <p:nvPr>
            <p:ph type="sldNum" sz="quarter" idx="12"/>
          </p:nvPr>
        </p:nvSpPr>
        <p:spPr/>
        <p:txBody>
          <a:bodyPr/>
          <a:lstStyle/>
          <a:p>
            <a:fld id="{AC2AB38F-D4FE-4FF0-9648-61A89831FDE4}" type="slidenum">
              <a:rPr lang="en-US" smtClean="0"/>
              <a:t>‹#›</a:t>
            </a:fld>
            <a:endParaRPr lang="en-US"/>
          </a:p>
        </p:txBody>
      </p:sp>
    </p:spTree>
    <p:extLst>
      <p:ext uri="{BB962C8B-B14F-4D97-AF65-F5344CB8AC3E}">
        <p14:creationId xmlns:p14="http://schemas.microsoft.com/office/powerpoint/2010/main" val="3306049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68B5F-C909-458E-8FA5-518A00207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76FCCF-25B0-479A-80D5-7169C1FD2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9CC04A-0B79-47F5-BDBC-C174FEB355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7C1AF-B1EC-48B9-9E10-223BF87797AD}" type="datetimeFigureOut">
              <a:rPr lang="en-US" smtClean="0"/>
              <a:t>6/3/2018</a:t>
            </a:fld>
            <a:endParaRPr lang="en-US"/>
          </a:p>
        </p:txBody>
      </p:sp>
      <p:sp>
        <p:nvSpPr>
          <p:cNvPr id="5" name="Footer Placeholder 4">
            <a:extLst>
              <a:ext uri="{FF2B5EF4-FFF2-40B4-BE49-F238E27FC236}">
                <a16:creationId xmlns:a16="http://schemas.microsoft.com/office/drawing/2014/main" id="{3F65FA02-1230-4D4C-9755-F19FF4E27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CFD922-3CE7-4C9F-9AED-BE0216B7F5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AB38F-D4FE-4FF0-9648-61A89831FDE4}" type="slidenum">
              <a:rPr lang="en-US" smtClean="0"/>
              <a:t>‹#›</a:t>
            </a:fld>
            <a:endParaRPr lang="en-US"/>
          </a:p>
        </p:txBody>
      </p:sp>
    </p:spTree>
    <p:extLst>
      <p:ext uri="{BB962C8B-B14F-4D97-AF65-F5344CB8AC3E}">
        <p14:creationId xmlns:p14="http://schemas.microsoft.com/office/powerpoint/2010/main" val="3844326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9FA0-F99D-485E-B199-1C767808EE6C}"/>
              </a:ext>
            </a:extLst>
          </p:cNvPr>
          <p:cNvSpPr>
            <a:spLocks noGrp="1"/>
          </p:cNvSpPr>
          <p:nvPr>
            <p:ph type="ctrTitle"/>
          </p:nvPr>
        </p:nvSpPr>
        <p:spPr>
          <a:xfrm>
            <a:off x="231227" y="365618"/>
            <a:ext cx="5864773" cy="2387600"/>
          </a:xfrm>
        </p:spPr>
        <p:txBody>
          <a:bodyPr anchor="t">
            <a:normAutofit/>
          </a:bodyPr>
          <a:lstStyle/>
          <a:p>
            <a:r>
              <a:rPr lang="en-US" sz="7200" dirty="0">
                <a:solidFill>
                  <a:srgbClr val="495024"/>
                </a:solidFill>
                <a:latin typeface="Milwich" panose="04000500000000000000" pitchFamily="82" charset="0"/>
              </a:rPr>
              <a:t>How Lovely is</a:t>
            </a:r>
            <a:br>
              <a:rPr lang="en-US" sz="7200" dirty="0">
                <a:solidFill>
                  <a:srgbClr val="495024"/>
                </a:solidFill>
                <a:latin typeface="Milwich" panose="04000500000000000000" pitchFamily="82" charset="0"/>
              </a:rPr>
            </a:br>
            <a:r>
              <a:rPr lang="en-US" sz="7200" dirty="0">
                <a:solidFill>
                  <a:srgbClr val="495024"/>
                </a:solidFill>
                <a:latin typeface="Milwich" panose="04000500000000000000" pitchFamily="82" charset="0"/>
              </a:rPr>
              <a:t>Your Tabernacle!</a:t>
            </a:r>
          </a:p>
        </p:txBody>
      </p:sp>
      <p:sp>
        <p:nvSpPr>
          <p:cNvPr id="3" name="Subtitle 2">
            <a:extLst>
              <a:ext uri="{FF2B5EF4-FFF2-40B4-BE49-F238E27FC236}">
                <a16:creationId xmlns:a16="http://schemas.microsoft.com/office/drawing/2014/main" id="{DCF72C5B-1F26-4DBC-91ED-546D64697281}"/>
              </a:ext>
            </a:extLst>
          </p:cNvPr>
          <p:cNvSpPr>
            <a:spLocks noGrp="1"/>
          </p:cNvSpPr>
          <p:nvPr>
            <p:ph type="subTitle" idx="1"/>
          </p:nvPr>
        </p:nvSpPr>
        <p:spPr>
          <a:xfrm>
            <a:off x="8166537" y="5507420"/>
            <a:ext cx="3689131" cy="959069"/>
          </a:xfrm>
        </p:spPr>
        <p:txBody>
          <a:bodyPr>
            <a:normAutofit/>
          </a:bodyPr>
          <a:lstStyle/>
          <a:p>
            <a:r>
              <a:rPr lang="en-US" sz="4800" dirty="0">
                <a:solidFill>
                  <a:srgbClr val="495024"/>
                </a:solidFill>
              </a:rPr>
              <a:t>Psalm 84</a:t>
            </a:r>
          </a:p>
        </p:txBody>
      </p:sp>
    </p:spTree>
    <p:extLst>
      <p:ext uri="{BB962C8B-B14F-4D97-AF65-F5344CB8AC3E}">
        <p14:creationId xmlns:p14="http://schemas.microsoft.com/office/powerpoint/2010/main" val="1986321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E6AE16-9399-4591-B2B3-FC8C91DF53E5}"/>
              </a:ext>
            </a:extLst>
          </p:cNvPr>
          <p:cNvSpPr/>
          <p:nvPr/>
        </p:nvSpPr>
        <p:spPr>
          <a:xfrm>
            <a:off x="0" y="0"/>
            <a:ext cx="12192000" cy="68579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E9FA0-F99D-485E-B199-1C767808EE6C}"/>
              </a:ext>
            </a:extLst>
          </p:cNvPr>
          <p:cNvSpPr>
            <a:spLocks noGrp="1"/>
          </p:cNvSpPr>
          <p:nvPr>
            <p:ph type="title"/>
          </p:nvPr>
        </p:nvSpPr>
        <p:spPr>
          <a:xfrm>
            <a:off x="472440" y="681038"/>
            <a:ext cx="11247120" cy="1325563"/>
          </a:xfrm>
        </p:spPr>
        <p:txBody>
          <a:bodyPr anchor="t">
            <a:normAutofit/>
          </a:bodyPr>
          <a:lstStyle/>
          <a:p>
            <a:pPr algn="ctr"/>
            <a:r>
              <a:rPr lang="en-US" sz="8000" dirty="0">
                <a:solidFill>
                  <a:srgbClr val="495024"/>
                </a:solidFill>
                <a:latin typeface="Milwich" panose="04000500000000000000" pitchFamily="82" charset="0"/>
              </a:rPr>
              <a:t>How Lovely is Your Tabernacle!</a:t>
            </a:r>
          </a:p>
        </p:txBody>
      </p:sp>
      <p:sp>
        <p:nvSpPr>
          <p:cNvPr id="3" name="Subtitle 2">
            <a:extLst>
              <a:ext uri="{FF2B5EF4-FFF2-40B4-BE49-F238E27FC236}">
                <a16:creationId xmlns:a16="http://schemas.microsoft.com/office/drawing/2014/main" id="{DCF72C5B-1F26-4DBC-91ED-546D64697281}"/>
              </a:ext>
            </a:extLst>
          </p:cNvPr>
          <p:cNvSpPr>
            <a:spLocks noGrp="1"/>
          </p:cNvSpPr>
          <p:nvPr>
            <p:ph idx="1"/>
          </p:nvPr>
        </p:nvSpPr>
        <p:spPr>
          <a:xfrm>
            <a:off x="1024128" y="2157983"/>
            <a:ext cx="10329672" cy="4018979"/>
          </a:xfrm>
        </p:spPr>
        <p:txBody>
          <a:bodyPr>
            <a:normAutofit/>
          </a:bodyPr>
          <a:lstStyle/>
          <a:p>
            <a:pPr marL="457200" indent="-457200"/>
            <a:r>
              <a:rPr lang="en-US" sz="5400" b="1" dirty="0">
                <a:solidFill>
                  <a:srgbClr val="495024"/>
                </a:solidFill>
              </a:rPr>
              <a:t>A longed for house </a:t>
            </a:r>
            <a:r>
              <a:rPr lang="en-US" sz="5400" dirty="0">
                <a:solidFill>
                  <a:srgbClr val="495024"/>
                </a:solidFill>
              </a:rPr>
              <a:t>(1-4)</a:t>
            </a:r>
          </a:p>
        </p:txBody>
      </p:sp>
    </p:spTree>
    <p:extLst>
      <p:ext uri="{BB962C8B-B14F-4D97-AF65-F5344CB8AC3E}">
        <p14:creationId xmlns:p14="http://schemas.microsoft.com/office/powerpoint/2010/main" val="174995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E6AE16-9399-4591-B2B3-FC8C91DF53E5}"/>
              </a:ext>
            </a:extLst>
          </p:cNvPr>
          <p:cNvSpPr/>
          <p:nvPr/>
        </p:nvSpPr>
        <p:spPr>
          <a:xfrm>
            <a:off x="0" y="0"/>
            <a:ext cx="12192000" cy="68579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E9FA0-F99D-485E-B199-1C767808EE6C}"/>
              </a:ext>
            </a:extLst>
          </p:cNvPr>
          <p:cNvSpPr>
            <a:spLocks noGrp="1"/>
          </p:cNvSpPr>
          <p:nvPr>
            <p:ph type="title"/>
          </p:nvPr>
        </p:nvSpPr>
        <p:spPr>
          <a:xfrm>
            <a:off x="472440" y="681038"/>
            <a:ext cx="11247120" cy="1325563"/>
          </a:xfrm>
        </p:spPr>
        <p:txBody>
          <a:bodyPr anchor="t">
            <a:normAutofit/>
          </a:bodyPr>
          <a:lstStyle/>
          <a:p>
            <a:pPr algn="ctr"/>
            <a:r>
              <a:rPr lang="en-US" sz="8000" dirty="0">
                <a:solidFill>
                  <a:srgbClr val="495024"/>
                </a:solidFill>
                <a:latin typeface="Milwich" panose="04000500000000000000" pitchFamily="82" charset="0"/>
              </a:rPr>
              <a:t>How Lovely is Your Tabernacle!</a:t>
            </a:r>
          </a:p>
        </p:txBody>
      </p:sp>
      <p:sp>
        <p:nvSpPr>
          <p:cNvPr id="3" name="Subtitle 2">
            <a:extLst>
              <a:ext uri="{FF2B5EF4-FFF2-40B4-BE49-F238E27FC236}">
                <a16:creationId xmlns:a16="http://schemas.microsoft.com/office/drawing/2014/main" id="{DCF72C5B-1F26-4DBC-91ED-546D64697281}"/>
              </a:ext>
            </a:extLst>
          </p:cNvPr>
          <p:cNvSpPr>
            <a:spLocks noGrp="1"/>
          </p:cNvSpPr>
          <p:nvPr>
            <p:ph idx="1"/>
          </p:nvPr>
        </p:nvSpPr>
        <p:spPr>
          <a:xfrm>
            <a:off x="1024128" y="2157983"/>
            <a:ext cx="10329672" cy="4018979"/>
          </a:xfrm>
        </p:spPr>
        <p:txBody>
          <a:bodyPr>
            <a:normAutofit/>
          </a:bodyPr>
          <a:lstStyle/>
          <a:p>
            <a:pPr marL="457200" indent="-457200"/>
            <a:r>
              <a:rPr lang="en-US" sz="5400" b="1" dirty="0">
                <a:solidFill>
                  <a:srgbClr val="495024"/>
                </a:solidFill>
              </a:rPr>
              <a:t>A longed for house </a:t>
            </a:r>
            <a:r>
              <a:rPr lang="en-US" sz="5400" dirty="0">
                <a:solidFill>
                  <a:srgbClr val="495024"/>
                </a:solidFill>
              </a:rPr>
              <a:t>(1-4)</a:t>
            </a:r>
          </a:p>
          <a:p>
            <a:pPr marL="457200" indent="-457200"/>
            <a:r>
              <a:rPr lang="en-US" sz="5400" b="1" dirty="0">
                <a:solidFill>
                  <a:srgbClr val="495024"/>
                </a:solidFill>
              </a:rPr>
              <a:t>An opportunity to praise </a:t>
            </a:r>
            <a:r>
              <a:rPr lang="en-US" sz="5400" dirty="0">
                <a:solidFill>
                  <a:srgbClr val="495024"/>
                </a:solidFill>
              </a:rPr>
              <a:t>(4,11-12)</a:t>
            </a:r>
          </a:p>
        </p:txBody>
      </p:sp>
    </p:spTree>
    <p:extLst>
      <p:ext uri="{BB962C8B-B14F-4D97-AF65-F5344CB8AC3E}">
        <p14:creationId xmlns:p14="http://schemas.microsoft.com/office/powerpoint/2010/main" val="324565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E6AE16-9399-4591-B2B3-FC8C91DF53E5}"/>
              </a:ext>
            </a:extLst>
          </p:cNvPr>
          <p:cNvSpPr/>
          <p:nvPr/>
        </p:nvSpPr>
        <p:spPr>
          <a:xfrm>
            <a:off x="0" y="0"/>
            <a:ext cx="12192000" cy="68579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E9FA0-F99D-485E-B199-1C767808EE6C}"/>
              </a:ext>
            </a:extLst>
          </p:cNvPr>
          <p:cNvSpPr>
            <a:spLocks noGrp="1"/>
          </p:cNvSpPr>
          <p:nvPr>
            <p:ph type="title"/>
          </p:nvPr>
        </p:nvSpPr>
        <p:spPr>
          <a:xfrm>
            <a:off x="472440" y="681038"/>
            <a:ext cx="11247120" cy="1325563"/>
          </a:xfrm>
        </p:spPr>
        <p:txBody>
          <a:bodyPr anchor="t">
            <a:normAutofit/>
          </a:bodyPr>
          <a:lstStyle/>
          <a:p>
            <a:pPr algn="ctr"/>
            <a:r>
              <a:rPr lang="en-US" sz="8000" dirty="0">
                <a:solidFill>
                  <a:srgbClr val="495024"/>
                </a:solidFill>
                <a:latin typeface="Milwich" panose="04000500000000000000" pitchFamily="82" charset="0"/>
              </a:rPr>
              <a:t>How Lovely is Your Tabernacle!</a:t>
            </a:r>
          </a:p>
        </p:txBody>
      </p:sp>
      <p:sp>
        <p:nvSpPr>
          <p:cNvPr id="3" name="Subtitle 2">
            <a:extLst>
              <a:ext uri="{FF2B5EF4-FFF2-40B4-BE49-F238E27FC236}">
                <a16:creationId xmlns:a16="http://schemas.microsoft.com/office/drawing/2014/main" id="{DCF72C5B-1F26-4DBC-91ED-546D64697281}"/>
              </a:ext>
            </a:extLst>
          </p:cNvPr>
          <p:cNvSpPr>
            <a:spLocks noGrp="1"/>
          </p:cNvSpPr>
          <p:nvPr>
            <p:ph idx="1"/>
          </p:nvPr>
        </p:nvSpPr>
        <p:spPr>
          <a:xfrm>
            <a:off x="1024128" y="2157983"/>
            <a:ext cx="10329672" cy="4018979"/>
          </a:xfrm>
        </p:spPr>
        <p:txBody>
          <a:bodyPr>
            <a:normAutofit/>
          </a:bodyPr>
          <a:lstStyle/>
          <a:p>
            <a:pPr marL="457200" indent="-457200"/>
            <a:r>
              <a:rPr lang="en-US" sz="5400" b="1" dirty="0">
                <a:solidFill>
                  <a:srgbClr val="495024"/>
                </a:solidFill>
              </a:rPr>
              <a:t>A longed for house </a:t>
            </a:r>
            <a:r>
              <a:rPr lang="en-US" sz="5400" dirty="0">
                <a:solidFill>
                  <a:srgbClr val="495024"/>
                </a:solidFill>
              </a:rPr>
              <a:t>(1-4)</a:t>
            </a:r>
          </a:p>
          <a:p>
            <a:pPr marL="457200" indent="-457200"/>
            <a:r>
              <a:rPr lang="en-US" sz="5400" b="1" dirty="0">
                <a:solidFill>
                  <a:srgbClr val="495024"/>
                </a:solidFill>
              </a:rPr>
              <a:t>An opportunity to praise </a:t>
            </a:r>
            <a:r>
              <a:rPr lang="en-US" sz="5400" dirty="0">
                <a:solidFill>
                  <a:srgbClr val="495024"/>
                </a:solidFill>
              </a:rPr>
              <a:t>(4,11-12)</a:t>
            </a:r>
          </a:p>
          <a:p>
            <a:pPr marL="457200" indent="-457200"/>
            <a:r>
              <a:rPr lang="en-US" sz="5400" b="1" dirty="0">
                <a:solidFill>
                  <a:srgbClr val="495024"/>
                </a:solidFill>
              </a:rPr>
              <a:t>A pilgrim’s heart </a:t>
            </a:r>
            <a:r>
              <a:rPr lang="en-US" sz="5400" dirty="0">
                <a:solidFill>
                  <a:srgbClr val="495024"/>
                </a:solidFill>
              </a:rPr>
              <a:t>(5-8)</a:t>
            </a:r>
          </a:p>
        </p:txBody>
      </p:sp>
    </p:spTree>
    <p:extLst>
      <p:ext uri="{BB962C8B-B14F-4D97-AF65-F5344CB8AC3E}">
        <p14:creationId xmlns:p14="http://schemas.microsoft.com/office/powerpoint/2010/main" val="397302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E6AE16-9399-4591-B2B3-FC8C91DF53E5}"/>
              </a:ext>
            </a:extLst>
          </p:cNvPr>
          <p:cNvSpPr/>
          <p:nvPr/>
        </p:nvSpPr>
        <p:spPr>
          <a:xfrm>
            <a:off x="0" y="0"/>
            <a:ext cx="12192000" cy="68579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E9FA0-F99D-485E-B199-1C767808EE6C}"/>
              </a:ext>
            </a:extLst>
          </p:cNvPr>
          <p:cNvSpPr>
            <a:spLocks noGrp="1"/>
          </p:cNvSpPr>
          <p:nvPr>
            <p:ph type="title"/>
          </p:nvPr>
        </p:nvSpPr>
        <p:spPr>
          <a:xfrm>
            <a:off x="472440" y="681038"/>
            <a:ext cx="11247120" cy="1325563"/>
          </a:xfrm>
        </p:spPr>
        <p:txBody>
          <a:bodyPr anchor="t">
            <a:normAutofit/>
          </a:bodyPr>
          <a:lstStyle/>
          <a:p>
            <a:pPr algn="ctr"/>
            <a:r>
              <a:rPr lang="en-US" sz="8000" dirty="0">
                <a:solidFill>
                  <a:srgbClr val="495024"/>
                </a:solidFill>
                <a:latin typeface="Milwich" panose="04000500000000000000" pitchFamily="82" charset="0"/>
              </a:rPr>
              <a:t>How Lovely is Your Tabernacle!</a:t>
            </a:r>
          </a:p>
        </p:txBody>
      </p:sp>
      <p:sp>
        <p:nvSpPr>
          <p:cNvPr id="3" name="Subtitle 2">
            <a:extLst>
              <a:ext uri="{FF2B5EF4-FFF2-40B4-BE49-F238E27FC236}">
                <a16:creationId xmlns:a16="http://schemas.microsoft.com/office/drawing/2014/main" id="{DCF72C5B-1F26-4DBC-91ED-546D64697281}"/>
              </a:ext>
            </a:extLst>
          </p:cNvPr>
          <p:cNvSpPr>
            <a:spLocks noGrp="1"/>
          </p:cNvSpPr>
          <p:nvPr>
            <p:ph idx="1"/>
          </p:nvPr>
        </p:nvSpPr>
        <p:spPr>
          <a:xfrm>
            <a:off x="1024128" y="2157983"/>
            <a:ext cx="10329672" cy="4018979"/>
          </a:xfrm>
        </p:spPr>
        <p:txBody>
          <a:bodyPr>
            <a:normAutofit/>
          </a:bodyPr>
          <a:lstStyle/>
          <a:p>
            <a:pPr marL="457200" indent="-457200"/>
            <a:r>
              <a:rPr lang="en-US" sz="5400" b="1" dirty="0">
                <a:solidFill>
                  <a:srgbClr val="495024"/>
                </a:solidFill>
              </a:rPr>
              <a:t>A longed for house </a:t>
            </a:r>
            <a:r>
              <a:rPr lang="en-US" sz="5400" dirty="0">
                <a:solidFill>
                  <a:srgbClr val="495024"/>
                </a:solidFill>
              </a:rPr>
              <a:t>(1-4)</a:t>
            </a:r>
          </a:p>
          <a:p>
            <a:pPr marL="457200" indent="-457200"/>
            <a:r>
              <a:rPr lang="en-US" sz="5400" b="1" dirty="0">
                <a:solidFill>
                  <a:srgbClr val="495024"/>
                </a:solidFill>
              </a:rPr>
              <a:t>An opportunity to praise </a:t>
            </a:r>
            <a:r>
              <a:rPr lang="en-US" sz="5400" dirty="0">
                <a:solidFill>
                  <a:srgbClr val="495024"/>
                </a:solidFill>
              </a:rPr>
              <a:t>(4,11-12)</a:t>
            </a:r>
          </a:p>
          <a:p>
            <a:pPr marL="457200" indent="-457200"/>
            <a:r>
              <a:rPr lang="en-US" sz="5400" b="1" dirty="0">
                <a:solidFill>
                  <a:srgbClr val="495024"/>
                </a:solidFill>
              </a:rPr>
              <a:t>A pilgrim’s heart </a:t>
            </a:r>
            <a:r>
              <a:rPr lang="en-US" sz="5400" dirty="0">
                <a:solidFill>
                  <a:srgbClr val="495024"/>
                </a:solidFill>
              </a:rPr>
              <a:t>(5-8)</a:t>
            </a:r>
          </a:p>
          <a:p>
            <a:pPr marL="457200" indent="-457200"/>
            <a:r>
              <a:rPr lang="en-US" sz="5400" b="1" dirty="0">
                <a:solidFill>
                  <a:srgbClr val="495024"/>
                </a:solidFill>
              </a:rPr>
              <a:t>A valuable position </a:t>
            </a:r>
            <a:r>
              <a:rPr lang="en-US" sz="5400" dirty="0">
                <a:solidFill>
                  <a:srgbClr val="495024"/>
                </a:solidFill>
              </a:rPr>
              <a:t>(10-11)</a:t>
            </a:r>
          </a:p>
        </p:txBody>
      </p:sp>
    </p:spTree>
    <p:extLst>
      <p:ext uri="{BB962C8B-B14F-4D97-AF65-F5344CB8AC3E}">
        <p14:creationId xmlns:p14="http://schemas.microsoft.com/office/powerpoint/2010/main" val="131582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2E6AE16-9399-4591-B2B3-FC8C91DF53E5}"/>
              </a:ext>
            </a:extLst>
          </p:cNvPr>
          <p:cNvSpPr/>
          <p:nvPr/>
        </p:nvSpPr>
        <p:spPr>
          <a:xfrm>
            <a:off x="0" y="0"/>
            <a:ext cx="12192000" cy="685799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E9FA0-F99D-485E-B199-1C767808EE6C}"/>
              </a:ext>
            </a:extLst>
          </p:cNvPr>
          <p:cNvSpPr>
            <a:spLocks noGrp="1"/>
          </p:cNvSpPr>
          <p:nvPr>
            <p:ph type="title"/>
          </p:nvPr>
        </p:nvSpPr>
        <p:spPr>
          <a:xfrm>
            <a:off x="472440" y="681038"/>
            <a:ext cx="11247120" cy="2189753"/>
          </a:xfrm>
        </p:spPr>
        <p:txBody>
          <a:bodyPr anchor="t">
            <a:normAutofit fontScale="90000"/>
          </a:bodyPr>
          <a:lstStyle/>
          <a:p>
            <a:pPr algn="ctr"/>
            <a:r>
              <a:rPr lang="en-US" sz="8000" dirty="0">
                <a:solidFill>
                  <a:srgbClr val="495024"/>
                </a:solidFill>
                <a:latin typeface="Milwich" panose="04000500000000000000" pitchFamily="82" charset="0"/>
              </a:rPr>
              <a:t>“O Lord of hosts, blessed is the man who trusts in You!”</a:t>
            </a:r>
          </a:p>
        </p:txBody>
      </p:sp>
      <p:sp>
        <p:nvSpPr>
          <p:cNvPr id="3" name="Subtitle 2">
            <a:extLst>
              <a:ext uri="{FF2B5EF4-FFF2-40B4-BE49-F238E27FC236}">
                <a16:creationId xmlns:a16="http://schemas.microsoft.com/office/drawing/2014/main" id="{DCF72C5B-1F26-4DBC-91ED-546D64697281}"/>
              </a:ext>
            </a:extLst>
          </p:cNvPr>
          <p:cNvSpPr>
            <a:spLocks noGrp="1"/>
          </p:cNvSpPr>
          <p:nvPr>
            <p:ph idx="1"/>
          </p:nvPr>
        </p:nvSpPr>
        <p:spPr>
          <a:xfrm>
            <a:off x="1024128" y="4851399"/>
            <a:ext cx="10329672" cy="1325563"/>
          </a:xfrm>
        </p:spPr>
        <p:txBody>
          <a:bodyPr>
            <a:normAutofit fontScale="92500" lnSpcReduction="20000"/>
          </a:bodyPr>
          <a:lstStyle/>
          <a:p>
            <a:pPr marL="0" indent="0" algn="ctr">
              <a:buNone/>
            </a:pPr>
            <a:r>
              <a:rPr lang="en-US" sz="5400" b="1" dirty="0">
                <a:solidFill>
                  <a:srgbClr val="495024"/>
                </a:solidFill>
              </a:rPr>
              <a:t>Our Lord is Worthy of our Praise!</a:t>
            </a:r>
          </a:p>
          <a:p>
            <a:pPr marL="0" indent="0" algn="ctr">
              <a:buNone/>
            </a:pPr>
            <a:r>
              <a:rPr lang="en-US" sz="5400" b="1" dirty="0">
                <a:solidFill>
                  <a:srgbClr val="495024"/>
                </a:solidFill>
              </a:rPr>
              <a:t>(Revelation 5:12)</a:t>
            </a:r>
            <a:endParaRPr lang="en-US" sz="5400" dirty="0">
              <a:solidFill>
                <a:srgbClr val="495024"/>
              </a:solidFill>
            </a:endParaRPr>
          </a:p>
        </p:txBody>
      </p:sp>
    </p:spTree>
    <p:extLst>
      <p:ext uri="{BB962C8B-B14F-4D97-AF65-F5344CB8AC3E}">
        <p14:creationId xmlns:p14="http://schemas.microsoft.com/office/powerpoint/2010/main" val="391321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1516</Words>
  <Application>Microsoft Office PowerPoint</Application>
  <PresentationFormat>Widescreen</PresentationFormat>
  <Paragraphs>66</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Milwich</vt:lpstr>
      <vt:lpstr>Calibri Light</vt:lpstr>
      <vt:lpstr>Calibri</vt:lpstr>
      <vt:lpstr>Arial</vt:lpstr>
      <vt:lpstr>Office Theme</vt:lpstr>
      <vt:lpstr>How Lovely is Your Tabernacle!</vt:lpstr>
      <vt:lpstr>How Lovely is Your Tabernacle!</vt:lpstr>
      <vt:lpstr>How Lovely is Your Tabernacle!</vt:lpstr>
      <vt:lpstr>How Lovely is Your Tabernacle!</vt:lpstr>
      <vt:lpstr>How Lovely is Your Tabernacle!</vt:lpstr>
      <vt:lpstr>“O Lord of hosts, blessed is the man who trusts in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Lovely is Your Tabernacle!</dc:title>
  <dc:creator>Stan Cox</dc:creator>
  <cp:lastModifiedBy>Stan Cox</cp:lastModifiedBy>
  <cp:revision>11</cp:revision>
  <dcterms:created xsi:type="dcterms:W3CDTF">2018-06-03T19:51:08Z</dcterms:created>
  <dcterms:modified xsi:type="dcterms:W3CDTF">2018-06-03T21:01:11Z</dcterms:modified>
</cp:coreProperties>
</file>